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RANYekanX" pitchFamily="2" charset="-78"/>
      <p:regular r:id="rId17"/>
    </p:embeddedFont>
  </p:embeddedFontLst>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598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731086" y="2883694"/>
            <a:ext cx="6105525" cy="744260"/>
          </a:xfrm>
          <a:prstGeom prst="rect">
            <a:avLst/>
          </a:prstGeom>
          <a:noFill/>
          <a:ln/>
        </p:spPr>
        <p:txBody>
          <a:bodyPr wrap="none" lIns="0" tIns="0" rIns="0" bIns="0" rtlCol="0" anchor="t"/>
          <a:lstStyle/>
          <a:p>
            <a:pPr marL="0" indent="0" algn="r" rtl="1">
              <a:lnSpc>
                <a:spcPts val="5850"/>
              </a:lnSpc>
              <a:buNone/>
            </a:pPr>
            <a:r>
              <a:rPr lang="en-US" sz="4650" b="1" kern="0" spc="-94" dirty="0">
                <a:solidFill>
                  <a:srgbClr val="FF8AAF"/>
                </a:solidFill>
                <a:latin typeface="IRANYekanX" pitchFamily="2" charset="-78"/>
                <a:ea typeface="Petrona Bold" pitchFamily="34" charset="-122"/>
                <a:cs typeface="IRANYekanX" pitchFamily="2" charset="-78"/>
              </a:rPr>
              <a:t>مقایسه بین SQL و NoSQL</a:t>
            </a:r>
            <a:endParaRPr lang="en-US" sz="4650" dirty="0">
              <a:latin typeface="IRANYekanX" pitchFamily="2" charset="-78"/>
              <a:cs typeface="IRANYekanX" pitchFamily="2" charset="-78"/>
            </a:endParaRPr>
          </a:p>
        </p:txBody>
      </p:sp>
      <p:sp>
        <p:nvSpPr>
          <p:cNvPr id="4" name="Text 1"/>
          <p:cNvSpPr/>
          <p:nvPr/>
        </p:nvSpPr>
        <p:spPr>
          <a:xfrm>
            <a:off x="6280190" y="3968115"/>
            <a:ext cx="7556421" cy="725805"/>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این ارائه به بررسی دقیق SQL و NoSQL، تاریخچه، ساختار، زبان پرس و جو، قابلیت های مقیاس پذیری، موارد استفاده و انتخاب مناسب می پردازد.</a:t>
            </a:r>
            <a:endParaRPr lang="en-US" sz="1750" dirty="0">
              <a:latin typeface="IRANYekanX" pitchFamily="2" charset="-78"/>
              <a:cs typeface="IRANYekanX" pitchFamily="2"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386"/>
          </a:xfrm>
          <a:prstGeom prst="rect">
            <a:avLst/>
          </a:prstGeom>
        </p:spPr>
      </p:pic>
      <p:sp>
        <p:nvSpPr>
          <p:cNvPr id="3" name="Text 0"/>
          <p:cNvSpPr/>
          <p:nvPr/>
        </p:nvSpPr>
        <p:spPr>
          <a:xfrm>
            <a:off x="8927902" y="476072"/>
            <a:ext cx="5031700" cy="628888"/>
          </a:xfrm>
          <a:prstGeom prst="rect">
            <a:avLst/>
          </a:prstGeom>
          <a:noFill/>
          <a:ln/>
        </p:spPr>
        <p:txBody>
          <a:bodyPr wrap="none" lIns="0" tIns="0" rIns="0" bIns="0" rtlCol="0" anchor="t"/>
          <a:lstStyle/>
          <a:p>
            <a:pPr marL="0" indent="0" algn="r" rtl="1">
              <a:lnSpc>
                <a:spcPts val="4950"/>
              </a:lnSpc>
              <a:buNone/>
            </a:pPr>
            <a:r>
              <a:rPr lang="en-US" sz="3950" b="1" kern="0" spc="-79" dirty="0">
                <a:solidFill>
                  <a:srgbClr val="FF8AAF"/>
                </a:solidFill>
                <a:latin typeface="IRANYekanX" pitchFamily="2" charset="-78"/>
                <a:ea typeface="Petrona Bold" pitchFamily="34" charset="-122"/>
                <a:cs typeface="IRANYekanX" pitchFamily="2" charset="-78"/>
              </a:rPr>
              <a:t>نتیجه گیری و نکات کلیدی</a:t>
            </a:r>
            <a:endParaRPr lang="en-US" sz="3950" dirty="0">
              <a:latin typeface="IRANYekanX" pitchFamily="2" charset="-78"/>
              <a:cs typeface="IRANYekanX" pitchFamily="2" charset="-78"/>
            </a:endParaRPr>
          </a:p>
        </p:txBody>
      </p:sp>
      <p:sp>
        <p:nvSpPr>
          <p:cNvPr id="4" name="Text 1"/>
          <p:cNvSpPr/>
          <p:nvPr/>
        </p:nvSpPr>
        <p:spPr>
          <a:xfrm>
            <a:off x="6157198" y="1539121"/>
            <a:ext cx="7802404" cy="632460"/>
          </a:xfrm>
          <a:prstGeom prst="rect">
            <a:avLst/>
          </a:prstGeom>
          <a:noFill/>
          <a:ln/>
        </p:spPr>
        <p:txBody>
          <a:bodyPr wrap="none" lIns="0" tIns="0" rIns="0" bIns="0" rtlCol="0" anchor="t"/>
          <a:lstStyle/>
          <a:p>
            <a:pPr marL="0" indent="0" algn="ctr" rtl="1">
              <a:lnSpc>
                <a:spcPts val="4950"/>
              </a:lnSpc>
              <a:buNone/>
            </a:pPr>
            <a:r>
              <a:rPr lang="en-US" sz="4950" b="1" kern="0" spc="-100" dirty="0">
                <a:solidFill>
                  <a:srgbClr val="E0D6DE"/>
                </a:solidFill>
                <a:latin typeface="IRANYekanX" pitchFamily="2" charset="-78"/>
                <a:ea typeface="Petrona Bold" pitchFamily="34" charset="-122"/>
                <a:cs typeface="IRANYekanX" pitchFamily="2" charset="-78"/>
              </a:rPr>
              <a:t>1</a:t>
            </a:r>
            <a:endParaRPr lang="en-US" sz="4950" dirty="0">
              <a:latin typeface="IRANYekanX" pitchFamily="2" charset="-78"/>
              <a:cs typeface="IRANYekanX" pitchFamily="2" charset="-78"/>
            </a:endParaRPr>
          </a:p>
        </p:txBody>
      </p:sp>
      <p:sp>
        <p:nvSpPr>
          <p:cNvPr id="5" name="Text 2"/>
          <p:cNvSpPr/>
          <p:nvPr/>
        </p:nvSpPr>
        <p:spPr>
          <a:xfrm>
            <a:off x="8800505" y="2411016"/>
            <a:ext cx="2515791" cy="314444"/>
          </a:xfrm>
          <a:prstGeom prst="rect">
            <a:avLst/>
          </a:prstGeom>
          <a:noFill/>
          <a:ln/>
        </p:spPr>
        <p:txBody>
          <a:bodyPr wrap="none" lIns="0" tIns="0" rIns="0" bIns="0" rtlCol="0" anchor="t"/>
          <a:lstStyle/>
          <a:p>
            <a:pPr marL="0" indent="0" algn="ctr" rtl="1">
              <a:lnSpc>
                <a:spcPts val="2450"/>
              </a:lnSpc>
              <a:buNone/>
            </a:pPr>
            <a:r>
              <a:rPr lang="en-US" sz="1950" b="1" kern="0" spc="-40" dirty="0">
                <a:solidFill>
                  <a:srgbClr val="E0D6DE"/>
                </a:solidFill>
                <a:latin typeface="IRANYekanX" pitchFamily="2" charset="-78"/>
                <a:ea typeface="Petrona Bold" pitchFamily="34" charset="-122"/>
                <a:cs typeface="IRANYekanX" pitchFamily="2" charset="-78"/>
              </a:rPr>
              <a:t>SQL</a:t>
            </a:r>
            <a:endParaRPr lang="en-US" sz="1950" dirty="0">
              <a:latin typeface="IRANYekanX" pitchFamily="2" charset="-78"/>
              <a:cs typeface="IRANYekanX" pitchFamily="2" charset="-78"/>
            </a:endParaRPr>
          </a:p>
        </p:txBody>
      </p:sp>
      <p:sp>
        <p:nvSpPr>
          <p:cNvPr id="6" name="Text 3"/>
          <p:cNvSpPr/>
          <p:nvPr/>
        </p:nvSpPr>
        <p:spPr>
          <a:xfrm>
            <a:off x="6157198" y="2840355"/>
            <a:ext cx="7802404" cy="306705"/>
          </a:xfrm>
          <a:prstGeom prst="rect">
            <a:avLst/>
          </a:prstGeom>
          <a:noFill/>
          <a:ln/>
        </p:spPr>
        <p:txBody>
          <a:bodyPr wrap="none" lIns="0" tIns="0" rIns="0" bIns="0" rtlCol="0" anchor="t"/>
          <a:lstStyle/>
          <a:p>
            <a:pPr marL="0" indent="0" algn="ctr" rtl="1">
              <a:lnSpc>
                <a:spcPts val="2400"/>
              </a:lnSpc>
              <a:buNone/>
            </a:pPr>
            <a:r>
              <a:rPr lang="en-US" sz="1500" kern="0" spc="-30" dirty="0">
                <a:solidFill>
                  <a:srgbClr val="E0D6DE"/>
                </a:solidFill>
                <a:latin typeface="IRANYekanX" pitchFamily="2" charset="-78"/>
                <a:ea typeface="Inter" pitchFamily="34" charset="-122"/>
                <a:cs typeface="IRANYekanX" pitchFamily="2" charset="-78"/>
              </a:rPr>
              <a:t>برای اطلاعات ساختاری و رابطه‌ای مناسب است.</a:t>
            </a:r>
            <a:endParaRPr lang="en-US" sz="1500" dirty="0">
              <a:latin typeface="IRANYekanX" pitchFamily="2" charset="-78"/>
              <a:cs typeface="IRANYekanX" pitchFamily="2" charset="-78"/>
            </a:endParaRPr>
          </a:p>
        </p:txBody>
      </p:sp>
      <p:sp>
        <p:nvSpPr>
          <p:cNvPr id="7" name="Text 4"/>
          <p:cNvSpPr/>
          <p:nvPr/>
        </p:nvSpPr>
        <p:spPr>
          <a:xfrm>
            <a:off x="6157198" y="3817739"/>
            <a:ext cx="7802404" cy="632460"/>
          </a:xfrm>
          <a:prstGeom prst="rect">
            <a:avLst/>
          </a:prstGeom>
          <a:noFill/>
          <a:ln/>
        </p:spPr>
        <p:txBody>
          <a:bodyPr wrap="none" lIns="0" tIns="0" rIns="0" bIns="0" rtlCol="0" anchor="t"/>
          <a:lstStyle/>
          <a:p>
            <a:pPr marL="0" indent="0" algn="ctr" rtl="1">
              <a:lnSpc>
                <a:spcPts val="4950"/>
              </a:lnSpc>
              <a:buNone/>
            </a:pPr>
            <a:r>
              <a:rPr lang="en-US" sz="4950" b="1" kern="0" spc="-100" dirty="0">
                <a:solidFill>
                  <a:srgbClr val="E0D6DE"/>
                </a:solidFill>
                <a:latin typeface="IRANYekanX" pitchFamily="2" charset="-78"/>
                <a:ea typeface="Petrona Bold" pitchFamily="34" charset="-122"/>
                <a:cs typeface="IRANYekanX" pitchFamily="2" charset="-78"/>
              </a:rPr>
              <a:t>2</a:t>
            </a:r>
            <a:endParaRPr lang="en-US" sz="4950" dirty="0">
              <a:latin typeface="IRANYekanX" pitchFamily="2" charset="-78"/>
              <a:cs typeface="IRANYekanX" pitchFamily="2" charset="-78"/>
            </a:endParaRPr>
          </a:p>
        </p:txBody>
      </p:sp>
      <p:sp>
        <p:nvSpPr>
          <p:cNvPr id="8" name="Text 5"/>
          <p:cNvSpPr/>
          <p:nvPr/>
        </p:nvSpPr>
        <p:spPr>
          <a:xfrm>
            <a:off x="8800505" y="4689634"/>
            <a:ext cx="2515791" cy="314444"/>
          </a:xfrm>
          <a:prstGeom prst="rect">
            <a:avLst/>
          </a:prstGeom>
          <a:noFill/>
          <a:ln/>
        </p:spPr>
        <p:txBody>
          <a:bodyPr wrap="none" lIns="0" tIns="0" rIns="0" bIns="0" rtlCol="0" anchor="t"/>
          <a:lstStyle/>
          <a:p>
            <a:pPr marL="0" indent="0" algn="ctr" rtl="1">
              <a:lnSpc>
                <a:spcPts val="2450"/>
              </a:lnSpc>
              <a:buNone/>
            </a:pPr>
            <a:r>
              <a:rPr lang="en-US" sz="1950" b="1" kern="0" spc="-40" dirty="0">
                <a:solidFill>
                  <a:srgbClr val="E0D6DE"/>
                </a:solidFill>
                <a:latin typeface="IRANYekanX" pitchFamily="2" charset="-78"/>
                <a:ea typeface="Petrona Bold" pitchFamily="34" charset="-122"/>
                <a:cs typeface="IRANYekanX" pitchFamily="2" charset="-78"/>
              </a:rPr>
              <a:t>NoSQL</a:t>
            </a:r>
            <a:endParaRPr lang="en-US" sz="1950" dirty="0">
              <a:latin typeface="IRANYekanX" pitchFamily="2" charset="-78"/>
              <a:cs typeface="IRANYekanX" pitchFamily="2" charset="-78"/>
            </a:endParaRPr>
          </a:p>
        </p:txBody>
      </p:sp>
      <p:sp>
        <p:nvSpPr>
          <p:cNvPr id="9" name="Text 6"/>
          <p:cNvSpPr/>
          <p:nvPr/>
        </p:nvSpPr>
        <p:spPr>
          <a:xfrm>
            <a:off x="6157198" y="5118973"/>
            <a:ext cx="7802404" cy="306705"/>
          </a:xfrm>
          <a:prstGeom prst="rect">
            <a:avLst/>
          </a:prstGeom>
          <a:noFill/>
          <a:ln/>
        </p:spPr>
        <p:txBody>
          <a:bodyPr wrap="none" lIns="0" tIns="0" rIns="0" bIns="0" rtlCol="0" anchor="t"/>
          <a:lstStyle/>
          <a:p>
            <a:pPr marL="0" indent="0" algn="ctr" rtl="1">
              <a:lnSpc>
                <a:spcPts val="2400"/>
              </a:lnSpc>
              <a:buNone/>
            </a:pPr>
            <a:r>
              <a:rPr lang="en-US" sz="1500" kern="0" spc="-30" dirty="0">
                <a:solidFill>
                  <a:srgbClr val="E0D6DE"/>
                </a:solidFill>
                <a:latin typeface="IRANYekanX" pitchFamily="2" charset="-78"/>
                <a:ea typeface="Inter" pitchFamily="34" charset="-122"/>
                <a:cs typeface="IRANYekanX" pitchFamily="2" charset="-78"/>
              </a:rPr>
              <a:t>برای اطلاعات بزرگ و ساختار نا منظم مناسب است.</a:t>
            </a:r>
            <a:endParaRPr lang="en-US" sz="1500" dirty="0">
              <a:latin typeface="IRANYekanX" pitchFamily="2" charset="-78"/>
              <a:cs typeface="IRANYekanX" pitchFamily="2" charset="-78"/>
            </a:endParaRPr>
          </a:p>
        </p:txBody>
      </p:sp>
      <p:sp>
        <p:nvSpPr>
          <p:cNvPr id="10" name="Text 7"/>
          <p:cNvSpPr/>
          <p:nvPr/>
        </p:nvSpPr>
        <p:spPr>
          <a:xfrm>
            <a:off x="6157198" y="6096357"/>
            <a:ext cx="7802404" cy="632460"/>
          </a:xfrm>
          <a:prstGeom prst="rect">
            <a:avLst/>
          </a:prstGeom>
          <a:noFill/>
          <a:ln/>
        </p:spPr>
        <p:txBody>
          <a:bodyPr wrap="none" lIns="0" tIns="0" rIns="0" bIns="0" rtlCol="0" anchor="t"/>
          <a:lstStyle/>
          <a:p>
            <a:pPr marL="0" indent="0" algn="ctr" rtl="1">
              <a:lnSpc>
                <a:spcPts val="4950"/>
              </a:lnSpc>
              <a:buNone/>
            </a:pPr>
            <a:r>
              <a:rPr lang="en-US" sz="4950" b="1" kern="0" spc="-100" dirty="0">
                <a:solidFill>
                  <a:srgbClr val="E0D6DE"/>
                </a:solidFill>
                <a:latin typeface="IRANYekanX" pitchFamily="2" charset="-78"/>
                <a:ea typeface="Petrona Bold" pitchFamily="34" charset="-122"/>
                <a:cs typeface="IRANYekanX" pitchFamily="2" charset="-78"/>
              </a:rPr>
              <a:t>3</a:t>
            </a:r>
            <a:endParaRPr lang="en-US" sz="4950" dirty="0">
              <a:latin typeface="IRANYekanX" pitchFamily="2" charset="-78"/>
              <a:cs typeface="IRANYekanX" pitchFamily="2" charset="-78"/>
            </a:endParaRPr>
          </a:p>
        </p:txBody>
      </p:sp>
      <p:sp>
        <p:nvSpPr>
          <p:cNvPr id="11" name="Text 8"/>
          <p:cNvSpPr/>
          <p:nvPr/>
        </p:nvSpPr>
        <p:spPr>
          <a:xfrm>
            <a:off x="8787051" y="6968252"/>
            <a:ext cx="2542699" cy="314444"/>
          </a:xfrm>
          <a:prstGeom prst="rect">
            <a:avLst/>
          </a:prstGeom>
          <a:noFill/>
          <a:ln/>
        </p:spPr>
        <p:txBody>
          <a:bodyPr wrap="none" lIns="0" tIns="0" rIns="0" bIns="0" rtlCol="0" anchor="t"/>
          <a:lstStyle/>
          <a:p>
            <a:pPr marL="0" indent="0" algn="ctr" rtl="1">
              <a:lnSpc>
                <a:spcPts val="2450"/>
              </a:lnSpc>
              <a:buNone/>
            </a:pPr>
            <a:r>
              <a:rPr lang="en-US" sz="1950" b="1" kern="0" spc="-40" dirty="0">
                <a:solidFill>
                  <a:srgbClr val="E0D6DE"/>
                </a:solidFill>
                <a:latin typeface="IRANYekanX" pitchFamily="2" charset="-78"/>
                <a:ea typeface="Petrona Bold" pitchFamily="34" charset="-122"/>
                <a:cs typeface="IRANYekanX" pitchFamily="2" charset="-78"/>
              </a:rPr>
              <a:t>انتخاب بین SQL و NoSQL</a:t>
            </a:r>
            <a:endParaRPr lang="en-US" sz="1950" dirty="0">
              <a:latin typeface="IRANYekanX" pitchFamily="2" charset="-78"/>
              <a:cs typeface="IRANYekanX" pitchFamily="2" charset="-78"/>
            </a:endParaRPr>
          </a:p>
        </p:txBody>
      </p:sp>
      <p:sp>
        <p:nvSpPr>
          <p:cNvPr id="12" name="Text 9"/>
          <p:cNvSpPr/>
          <p:nvPr/>
        </p:nvSpPr>
        <p:spPr>
          <a:xfrm>
            <a:off x="6157198" y="7397591"/>
            <a:ext cx="7802404" cy="306705"/>
          </a:xfrm>
          <a:prstGeom prst="rect">
            <a:avLst/>
          </a:prstGeom>
          <a:noFill/>
          <a:ln/>
        </p:spPr>
        <p:txBody>
          <a:bodyPr wrap="none" lIns="0" tIns="0" rIns="0" bIns="0" rtlCol="0" anchor="t"/>
          <a:lstStyle/>
          <a:p>
            <a:pPr marL="0" indent="0" algn="ctr" rtl="1">
              <a:lnSpc>
                <a:spcPts val="2400"/>
              </a:lnSpc>
              <a:buNone/>
            </a:pPr>
            <a:r>
              <a:rPr lang="en-US" sz="1500" kern="0" spc="-30" dirty="0">
                <a:solidFill>
                  <a:srgbClr val="E0D6DE"/>
                </a:solidFill>
                <a:latin typeface="IRANYekanX" pitchFamily="2" charset="-78"/>
                <a:ea typeface="Inter" pitchFamily="34" charset="-122"/>
                <a:cs typeface="IRANYekanX" pitchFamily="2" charset="-78"/>
              </a:rPr>
              <a:t>به نیازهای کاربرد و نوع اطلاعات بستگی دارد.</a:t>
            </a:r>
            <a:endParaRPr lang="en-US" sz="1500" dirty="0">
              <a:latin typeface="IRANYekanX" pitchFamily="2" charset="-78"/>
              <a:cs typeface="IRANYekanX"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32019" y="2148959"/>
            <a:ext cx="7212211" cy="744260"/>
          </a:xfrm>
          <a:prstGeom prst="rect">
            <a:avLst/>
          </a:prstGeom>
          <a:noFill/>
          <a:ln/>
        </p:spPr>
        <p:txBody>
          <a:bodyPr wrap="none" lIns="0" tIns="0" rIns="0" bIns="0" rtlCol="0" anchor="t"/>
          <a:lstStyle/>
          <a:p>
            <a:pPr marL="0" indent="0" algn="r" rtl="1">
              <a:lnSpc>
                <a:spcPts val="5850"/>
              </a:lnSpc>
              <a:buNone/>
            </a:pPr>
            <a:r>
              <a:rPr lang="en-US" sz="4650" b="1" kern="0" spc="-94" dirty="0">
                <a:solidFill>
                  <a:srgbClr val="FF8AAF"/>
                </a:solidFill>
                <a:latin typeface="IRANYekanX" pitchFamily="2" charset="-78"/>
                <a:ea typeface="Petrona Bold" pitchFamily="34" charset="-122"/>
                <a:cs typeface="IRANYekanX" pitchFamily="2" charset="-78"/>
              </a:rPr>
              <a:t>تاریخچه و معرفی SQL و NoSQL</a:t>
            </a:r>
            <a:endParaRPr lang="en-US" sz="4650" dirty="0">
              <a:latin typeface="IRANYekanX" pitchFamily="2" charset="-78"/>
              <a:cs typeface="IRANYekanX" pitchFamily="2" charset="-78"/>
            </a:endParaRPr>
          </a:p>
        </p:txBody>
      </p:sp>
      <p:sp>
        <p:nvSpPr>
          <p:cNvPr id="3" name="Text 1"/>
          <p:cNvSpPr/>
          <p:nvPr/>
        </p:nvSpPr>
        <p:spPr>
          <a:xfrm>
            <a:off x="793790" y="3643074"/>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FF8AAF"/>
                </a:solidFill>
                <a:latin typeface="IRANYekanX" pitchFamily="2" charset="-78"/>
                <a:ea typeface="Petrona Bold" pitchFamily="34" charset="-122"/>
                <a:cs typeface="IRANYekanX" pitchFamily="2" charset="-78"/>
              </a:rPr>
              <a:t>SQL</a:t>
            </a:r>
            <a:endParaRPr lang="en-US" sz="2300" dirty="0">
              <a:latin typeface="IRANYekanX" pitchFamily="2" charset="-78"/>
              <a:cs typeface="IRANYekanX" pitchFamily="2" charset="-78"/>
            </a:endParaRPr>
          </a:p>
        </p:txBody>
      </p:sp>
      <p:sp>
        <p:nvSpPr>
          <p:cNvPr id="4" name="Text 2"/>
          <p:cNvSpPr/>
          <p:nvPr/>
        </p:nvSpPr>
        <p:spPr>
          <a:xfrm>
            <a:off x="793790" y="4241959"/>
            <a:ext cx="6244709" cy="1451610"/>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SQL مخفف زبان پرس و جو ساخت یافته است. این زبان در دهه 1970 به عنوان یک زبان استاندارد برای تعامل با پایگاه های داده رابطه‌ای توسعه یافت. پایگاه های داده SQL از جدول ها با ستون ها و ردیف ها استفاده می کنند و از یک طرح داده ساختاری استفاده می کنند.</a:t>
            </a:r>
            <a:endParaRPr lang="en-US" sz="1750" dirty="0">
              <a:latin typeface="IRANYekanX" pitchFamily="2" charset="-78"/>
              <a:cs typeface="IRANYekanX" pitchFamily="2" charset="-78"/>
            </a:endParaRPr>
          </a:p>
        </p:txBody>
      </p:sp>
      <p:sp>
        <p:nvSpPr>
          <p:cNvPr id="5" name="Text 3"/>
          <p:cNvSpPr/>
          <p:nvPr/>
        </p:nvSpPr>
        <p:spPr>
          <a:xfrm>
            <a:off x="7599521" y="3643074"/>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FF8AAF"/>
                </a:solidFill>
                <a:latin typeface="IRANYekanX" pitchFamily="2" charset="-78"/>
                <a:ea typeface="Petrona Bold" pitchFamily="34" charset="-122"/>
                <a:cs typeface="IRANYekanX" pitchFamily="2" charset="-78"/>
              </a:rPr>
              <a:t>NoSQL</a:t>
            </a:r>
            <a:endParaRPr lang="en-US" sz="2300" dirty="0">
              <a:latin typeface="IRANYekanX" pitchFamily="2" charset="-78"/>
              <a:cs typeface="IRANYekanX" pitchFamily="2" charset="-78"/>
            </a:endParaRPr>
          </a:p>
        </p:txBody>
      </p:sp>
      <p:sp>
        <p:nvSpPr>
          <p:cNvPr id="6" name="Text 4"/>
          <p:cNvSpPr/>
          <p:nvPr/>
        </p:nvSpPr>
        <p:spPr>
          <a:xfrm>
            <a:off x="7599521" y="4241959"/>
            <a:ext cx="6244709" cy="1451610"/>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NoSQL برای "Not Only SQL" مخفف است و به مجموعه‌ای از پایگاه های داده اشاره دارد که مدل های داده غیر رابطه‌ای را استفاده می کنند. این پایگاه ها از ساختارهای داده انعطاف پذیرتر مانند مستندات، مجموعه‌ها، و گراف ها استفاده می کنند.</a:t>
            </a:r>
            <a:endParaRPr lang="en-US" sz="1750" dirty="0">
              <a:latin typeface="IRANYekanX" pitchFamily="2" charset="-78"/>
              <a:cs typeface="IRANYekanX" pitchFamily="2" charset="-7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22939" y="2331839"/>
            <a:ext cx="8421291" cy="744260"/>
          </a:xfrm>
          <a:prstGeom prst="rect">
            <a:avLst/>
          </a:prstGeom>
          <a:noFill/>
          <a:ln/>
        </p:spPr>
        <p:txBody>
          <a:bodyPr wrap="none" lIns="0" tIns="0" rIns="0" bIns="0" rtlCol="0" anchor="t"/>
          <a:lstStyle/>
          <a:p>
            <a:pPr marL="0" indent="0" algn="r" rtl="1">
              <a:lnSpc>
                <a:spcPts val="5850"/>
              </a:lnSpc>
              <a:buNone/>
            </a:pPr>
            <a:r>
              <a:rPr lang="en-US" sz="4650" b="1" kern="0" spc="-94" dirty="0">
                <a:solidFill>
                  <a:srgbClr val="FF8AAF"/>
                </a:solidFill>
                <a:latin typeface="IRANYekanX" pitchFamily="2" charset="-78"/>
                <a:ea typeface="Petrona Bold" pitchFamily="34" charset="-122"/>
                <a:cs typeface="IRANYekanX" pitchFamily="2" charset="-78"/>
              </a:rPr>
              <a:t>ساختار پایگاه داده های SQL و NoSQL</a:t>
            </a:r>
            <a:endParaRPr lang="en-US" sz="4650" dirty="0">
              <a:latin typeface="IRANYekanX" pitchFamily="2" charset="-78"/>
              <a:cs typeface="IRANYekanX" pitchFamily="2" charset="-78"/>
            </a:endParaRPr>
          </a:p>
        </p:txBody>
      </p:sp>
      <p:sp>
        <p:nvSpPr>
          <p:cNvPr id="3" name="Text 1"/>
          <p:cNvSpPr/>
          <p:nvPr/>
        </p:nvSpPr>
        <p:spPr>
          <a:xfrm>
            <a:off x="793790" y="3643074"/>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FF8AAF"/>
                </a:solidFill>
                <a:latin typeface="IRANYekanX" pitchFamily="2" charset="-78"/>
                <a:ea typeface="Petrona Bold" pitchFamily="34" charset="-122"/>
                <a:cs typeface="IRANYekanX" pitchFamily="2" charset="-78"/>
              </a:rPr>
              <a:t>SQL</a:t>
            </a:r>
            <a:endParaRPr lang="en-US" sz="2300" dirty="0">
              <a:latin typeface="IRANYekanX" pitchFamily="2" charset="-78"/>
              <a:cs typeface="IRANYekanX" pitchFamily="2" charset="-78"/>
            </a:endParaRPr>
          </a:p>
        </p:txBody>
      </p:sp>
      <p:sp>
        <p:nvSpPr>
          <p:cNvPr id="4" name="Text 2"/>
          <p:cNvSpPr/>
          <p:nvPr/>
        </p:nvSpPr>
        <p:spPr>
          <a:xfrm>
            <a:off x="793790" y="4241959"/>
            <a:ext cx="6244709" cy="1088708"/>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پایگاه‌های داده SQL از یک طرح داده ساختاری با جدول‌ها، ستون‌ها و ردیف ها استفاده می کنند. این ساختار داده بسیار سازمان یافته است و برای ذخیره‌سازی و بازیابی اطلاعات ساختاری و رابطه‌ای مناسب است.</a:t>
            </a:r>
            <a:endParaRPr lang="en-US" sz="1750" dirty="0">
              <a:latin typeface="IRANYekanX" pitchFamily="2" charset="-78"/>
              <a:cs typeface="IRANYekanX" pitchFamily="2" charset="-78"/>
            </a:endParaRPr>
          </a:p>
        </p:txBody>
      </p:sp>
      <p:sp>
        <p:nvSpPr>
          <p:cNvPr id="5" name="Text 3"/>
          <p:cNvSpPr/>
          <p:nvPr/>
        </p:nvSpPr>
        <p:spPr>
          <a:xfrm>
            <a:off x="7599521" y="3643074"/>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FF8AAF"/>
                </a:solidFill>
                <a:latin typeface="IRANYekanX" pitchFamily="2" charset="-78"/>
                <a:ea typeface="Petrona Bold" pitchFamily="34" charset="-122"/>
                <a:cs typeface="IRANYekanX" pitchFamily="2" charset="-78"/>
              </a:rPr>
              <a:t>NoSQL</a:t>
            </a:r>
            <a:endParaRPr lang="en-US" sz="2300" dirty="0">
              <a:latin typeface="IRANYekanX" pitchFamily="2" charset="-78"/>
              <a:cs typeface="IRANYekanX" pitchFamily="2" charset="-78"/>
            </a:endParaRPr>
          </a:p>
        </p:txBody>
      </p:sp>
      <p:sp>
        <p:nvSpPr>
          <p:cNvPr id="6" name="Text 4"/>
          <p:cNvSpPr/>
          <p:nvPr/>
        </p:nvSpPr>
        <p:spPr>
          <a:xfrm>
            <a:off x="7599521" y="4241959"/>
            <a:ext cx="6244709" cy="1451610"/>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پایگاه‌های داده NoSQL از مدل های داده غیر رابطه‌ای مانند مستندات، مجموعه‌ها، و گراف ها استفاده می کنند. این ساختارها برای ذخیره اطلاعات نیمه ساختاری یا ساختار نا منظم مناسب هستند و انعطاف پذیری بیشتری را ارائه می دهند.</a:t>
            </a:r>
            <a:endParaRPr lang="en-US" sz="1750" dirty="0">
              <a:latin typeface="IRANYekanX" pitchFamily="2" charset="-78"/>
              <a:cs typeface="IRANYekanX" pitchFamily="2"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000142" y="2222833"/>
            <a:ext cx="9844088" cy="744260"/>
          </a:xfrm>
          <a:prstGeom prst="rect">
            <a:avLst/>
          </a:prstGeom>
          <a:noFill/>
          <a:ln/>
        </p:spPr>
        <p:txBody>
          <a:bodyPr wrap="none" lIns="0" tIns="0" rIns="0" bIns="0" rtlCol="0" anchor="t"/>
          <a:lstStyle/>
          <a:p>
            <a:pPr marL="0" indent="0" algn="r" rtl="1">
              <a:lnSpc>
                <a:spcPts val="5850"/>
              </a:lnSpc>
              <a:buNone/>
            </a:pPr>
            <a:r>
              <a:rPr lang="en-US" sz="4650" b="1" kern="0" spc="-94" dirty="0">
                <a:solidFill>
                  <a:srgbClr val="FF8AAF"/>
                </a:solidFill>
                <a:latin typeface="IRANYekanX" pitchFamily="2" charset="-78"/>
                <a:ea typeface="Petrona Bold" pitchFamily="34" charset="-122"/>
                <a:cs typeface="IRANYekanX" pitchFamily="2" charset="-78"/>
              </a:rPr>
              <a:t>زبان پرس و جو و طرح داده در SQL و NoSQL</a:t>
            </a:r>
            <a:endParaRPr lang="en-US" sz="4650" dirty="0">
              <a:latin typeface="IRANYekanX" pitchFamily="2" charset="-78"/>
              <a:cs typeface="IRANYekanX" pitchFamily="2" charset="-78"/>
            </a:endParaRPr>
          </a:p>
        </p:txBody>
      </p:sp>
      <p:sp>
        <p:nvSpPr>
          <p:cNvPr id="3" name="Text 1"/>
          <p:cNvSpPr/>
          <p:nvPr/>
        </p:nvSpPr>
        <p:spPr>
          <a:xfrm>
            <a:off x="793790" y="3824526"/>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FF8AAF"/>
                </a:solidFill>
                <a:latin typeface="IRANYekanX" pitchFamily="2" charset="-78"/>
                <a:ea typeface="Petrona Bold" pitchFamily="34" charset="-122"/>
                <a:cs typeface="IRANYekanX" pitchFamily="2" charset="-78"/>
              </a:rPr>
              <a:t>SQL</a:t>
            </a:r>
            <a:endParaRPr lang="en-US" sz="2300" dirty="0">
              <a:latin typeface="IRANYekanX" pitchFamily="2" charset="-78"/>
              <a:cs typeface="IRANYekanX" pitchFamily="2" charset="-78"/>
            </a:endParaRPr>
          </a:p>
        </p:txBody>
      </p:sp>
      <p:sp>
        <p:nvSpPr>
          <p:cNvPr id="4" name="Text 2"/>
          <p:cNvSpPr/>
          <p:nvPr/>
        </p:nvSpPr>
        <p:spPr>
          <a:xfrm>
            <a:off x="793790" y="4423410"/>
            <a:ext cx="6244709" cy="1088708"/>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SQL از یک زبان پرس و جو ساختاری و استاندارد استفاده می کند. پرس و جوهای SQL برای استخراج و به روز رسانی داده از جدول ها و روابط بین آن ها استفاده می شوند.</a:t>
            </a:r>
            <a:endParaRPr lang="en-US" sz="1750" dirty="0">
              <a:latin typeface="IRANYekanX" pitchFamily="2" charset="-78"/>
              <a:cs typeface="IRANYekanX" pitchFamily="2" charset="-78"/>
            </a:endParaRPr>
          </a:p>
        </p:txBody>
      </p:sp>
      <p:sp>
        <p:nvSpPr>
          <p:cNvPr id="5" name="Text 3"/>
          <p:cNvSpPr/>
          <p:nvPr/>
        </p:nvSpPr>
        <p:spPr>
          <a:xfrm>
            <a:off x="7599521" y="3824526"/>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FF8AAF"/>
                </a:solidFill>
                <a:latin typeface="IRANYekanX" pitchFamily="2" charset="-78"/>
                <a:ea typeface="Petrona Bold" pitchFamily="34" charset="-122"/>
                <a:cs typeface="IRANYekanX" pitchFamily="2" charset="-78"/>
              </a:rPr>
              <a:t>NoSQL</a:t>
            </a:r>
            <a:endParaRPr lang="en-US" sz="2300" dirty="0">
              <a:latin typeface="IRANYekanX" pitchFamily="2" charset="-78"/>
              <a:cs typeface="IRANYekanX" pitchFamily="2" charset="-78"/>
            </a:endParaRPr>
          </a:p>
        </p:txBody>
      </p:sp>
      <p:sp>
        <p:nvSpPr>
          <p:cNvPr id="6" name="Text 4"/>
          <p:cNvSpPr/>
          <p:nvPr/>
        </p:nvSpPr>
        <p:spPr>
          <a:xfrm>
            <a:off x="7599521" y="4423410"/>
            <a:ext cx="6244709" cy="1088708"/>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NoSQL از زبان های پرس و جو مختلف و انعطاف پذیر استفاده می کند که به مدل های داده آن ها بستگی دارد. پرس و جوها در NoSQL ممکن است با استفاده از JSON یا API های مختلف انجام شوند.</a:t>
            </a:r>
            <a:endParaRPr lang="en-US" sz="1750" dirty="0">
              <a:latin typeface="IRANYekanX" pitchFamily="2" charset="-78"/>
              <a:cs typeface="IRANYekanX" pitchFamily="2" charset="-7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612124" y="2224262"/>
            <a:ext cx="9232106" cy="744260"/>
          </a:xfrm>
          <a:prstGeom prst="rect">
            <a:avLst/>
          </a:prstGeom>
          <a:noFill/>
          <a:ln/>
        </p:spPr>
        <p:txBody>
          <a:bodyPr wrap="none" lIns="0" tIns="0" rIns="0" bIns="0" rtlCol="0" anchor="t"/>
          <a:lstStyle/>
          <a:p>
            <a:pPr marL="0" indent="0" algn="r" rtl="1">
              <a:lnSpc>
                <a:spcPts val="5850"/>
              </a:lnSpc>
              <a:buNone/>
            </a:pPr>
            <a:r>
              <a:rPr lang="en-US" sz="4650" b="1" kern="0" spc="-94" dirty="0">
                <a:solidFill>
                  <a:srgbClr val="FF8AAF"/>
                </a:solidFill>
                <a:latin typeface="IRANYekanX" pitchFamily="2" charset="-78"/>
                <a:ea typeface="Petrona Bold" pitchFamily="34" charset="-122"/>
                <a:cs typeface="IRANYekanX" pitchFamily="2" charset="-78"/>
              </a:rPr>
              <a:t>قابلیت افزایش مقیاس در SQL و NoSQL</a:t>
            </a:r>
            <a:endParaRPr lang="en-US" sz="4650" dirty="0">
              <a:latin typeface="IRANYekanX" pitchFamily="2" charset="-78"/>
              <a:cs typeface="IRANYekanX" pitchFamily="2" charset="-78"/>
            </a:endParaRPr>
          </a:p>
        </p:txBody>
      </p:sp>
      <p:sp>
        <p:nvSpPr>
          <p:cNvPr id="3" name="Text 1"/>
          <p:cNvSpPr/>
          <p:nvPr/>
        </p:nvSpPr>
        <p:spPr>
          <a:xfrm>
            <a:off x="793790" y="3643074"/>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FF8AAF"/>
                </a:solidFill>
                <a:latin typeface="IRANYekanX" pitchFamily="2" charset="-78"/>
                <a:ea typeface="Petrona Bold" pitchFamily="34" charset="-122"/>
                <a:cs typeface="IRANYekanX" pitchFamily="2" charset="-78"/>
              </a:rPr>
              <a:t>SQL</a:t>
            </a:r>
            <a:endParaRPr lang="en-US" sz="2300" dirty="0">
              <a:latin typeface="IRANYekanX" pitchFamily="2" charset="-78"/>
              <a:cs typeface="IRANYekanX" pitchFamily="2" charset="-78"/>
            </a:endParaRPr>
          </a:p>
        </p:txBody>
      </p:sp>
      <p:sp>
        <p:nvSpPr>
          <p:cNvPr id="4" name="Text 2"/>
          <p:cNvSpPr/>
          <p:nvPr/>
        </p:nvSpPr>
        <p:spPr>
          <a:xfrm>
            <a:off x="793790" y="4241959"/>
            <a:ext cx="6244709" cy="1451610"/>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پایگاه‌های داده SQL معمولاً با افزایش مقیاس عمودی (افزایش منابع سرور مانند CPU و حافظه) مقیاس پذیر هستند. مقیاس پذیری عمودی ممکن است به راحتی قابل انجام باشد اما در محدودیت هایی از نظر هزینه و ظرفیت مواجه خواهد بود.</a:t>
            </a:r>
            <a:endParaRPr lang="en-US" sz="1750" dirty="0">
              <a:latin typeface="IRANYekanX" pitchFamily="2" charset="-78"/>
              <a:cs typeface="IRANYekanX" pitchFamily="2" charset="-78"/>
            </a:endParaRPr>
          </a:p>
        </p:txBody>
      </p:sp>
      <p:sp>
        <p:nvSpPr>
          <p:cNvPr id="5" name="Text 3"/>
          <p:cNvSpPr/>
          <p:nvPr/>
        </p:nvSpPr>
        <p:spPr>
          <a:xfrm>
            <a:off x="7599521" y="3643074"/>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FF8AAF"/>
                </a:solidFill>
                <a:latin typeface="IRANYekanX" pitchFamily="2" charset="-78"/>
                <a:ea typeface="Petrona Bold" pitchFamily="34" charset="-122"/>
                <a:cs typeface="IRANYekanX" pitchFamily="2" charset="-78"/>
              </a:rPr>
              <a:t>NoSQL</a:t>
            </a:r>
            <a:endParaRPr lang="en-US" sz="2300" dirty="0">
              <a:latin typeface="IRANYekanX" pitchFamily="2" charset="-78"/>
              <a:cs typeface="IRANYekanX" pitchFamily="2" charset="-78"/>
            </a:endParaRPr>
          </a:p>
        </p:txBody>
      </p:sp>
      <p:sp>
        <p:nvSpPr>
          <p:cNvPr id="6" name="Text 4"/>
          <p:cNvSpPr/>
          <p:nvPr/>
        </p:nvSpPr>
        <p:spPr>
          <a:xfrm>
            <a:off x="7599521" y="4241959"/>
            <a:ext cx="6244709" cy="1451610"/>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پایگاه‌های داده NoSQL معمولاً با افزایش مقیاس افقی (افزایش تعداد سرورها در یک خوشه) مقیاس پذیر هستند. مقیاس پذیری افقی انعطاف پذیری و قابلیت افزایش مقیاس بالایی را برای پردازش داده های بزرگ و ترافیک زیاد ارائه می دهد.</a:t>
            </a:r>
            <a:endParaRPr lang="en-US" sz="1750" dirty="0">
              <a:latin typeface="IRANYekanX" pitchFamily="2" charset="-78"/>
              <a:cs typeface="IRANYekanX"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858149" y="1739384"/>
            <a:ext cx="6675239" cy="744260"/>
          </a:xfrm>
          <a:prstGeom prst="rect">
            <a:avLst/>
          </a:prstGeom>
          <a:noFill/>
          <a:ln/>
        </p:spPr>
        <p:txBody>
          <a:bodyPr wrap="none" lIns="0" tIns="0" rIns="0" bIns="0" rtlCol="0" anchor="t"/>
          <a:lstStyle/>
          <a:p>
            <a:pPr marL="0" indent="0" algn="r" rtl="1">
              <a:lnSpc>
                <a:spcPts val="5850"/>
              </a:lnSpc>
              <a:buNone/>
            </a:pPr>
            <a:r>
              <a:rPr lang="en-US" sz="4650" b="1" kern="0" spc="-94" dirty="0">
                <a:solidFill>
                  <a:srgbClr val="FF8AAF"/>
                </a:solidFill>
                <a:latin typeface="IRANYekanX" pitchFamily="2" charset="-78"/>
                <a:ea typeface="Petrona Bold" pitchFamily="34" charset="-122"/>
                <a:cs typeface="IRANYekanX" pitchFamily="2" charset="-78"/>
              </a:rPr>
              <a:t>ساختار داده در SQL و NoSQL</a:t>
            </a:r>
            <a:endParaRPr lang="en-US" sz="4650" dirty="0">
              <a:latin typeface="IRANYekanX" pitchFamily="2" charset="-78"/>
              <a:cs typeface="IRANYekanX" pitchFamily="2" charset="-78"/>
            </a:endParaRPr>
          </a:p>
        </p:txBody>
      </p:sp>
      <p:sp>
        <p:nvSpPr>
          <p:cNvPr id="4" name="Shape 1"/>
          <p:cNvSpPr/>
          <p:nvPr/>
        </p:nvSpPr>
        <p:spPr>
          <a:xfrm>
            <a:off x="793790" y="3078837"/>
            <a:ext cx="510302" cy="510302"/>
          </a:xfrm>
          <a:prstGeom prst="roundRect">
            <a:avLst>
              <a:gd name="adj" fmla="val 18669"/>
            </a:avLst>
          </a:prstGeom>
          <a:solidFill>
            <a:srgbClr val="2F1D63"/>
          </a:solidFill>
          <a:ln w="7620">
            <a:solidFill>
              <a:srgbClr val="48367C"/>
            </a:solidFill>
            <a:prstDash val="solid"/>
          </a:ln>
        </p:spPr>
      </p:sp>
      <p:sp>
        <p:nvSpPr>
          <p:cNvPr id="5" name="Text 2"/>
          <p:cNvSpPr/>
          <p:nvPr/>
        </p:nvSpPr>
        <p:spPr>
          <a:xfrm>
            <a:off x="976074" y="3155275"/>
            <a:ext cx="145733" cy="357307"/>
          </a:xfrm>
          <a:prstGeom prst="rect">
            <a:avLst/>
          </a:prstGeom>
          <a:noFill/>
          <a:ln/>
        </p:spPr>
        <p:txBody>
          <a:bodyPr wrap="none" lIns="0" tIns="0" rIns="0" bIns="0" rtlCol="0" anchor="t"/>
          <a:lstStyle/>
          <a:p>
            <a:pPr marL="0" indent="0" algn="ctr" rtl="1">
              <a:lnSpc>
                <a:spcPts val="2800"/>
              </a:lnSpc>
              <a:buNone/>
            </a:pPr>
            <a:r>
              <a:rPr lang="en-US" sz="2800" b="1" kern="0" spc="-56" dirty="0">
                <a:solidFill>
                  <a:srgbClr val="E0D6DE"/>
                </a:solidFill>
                <a:latin typeface="IRANYekanX" pitchFamily="2" charset="-78"/>
                <a:ea typeface="Petrona Bold" pitchFamily="34" charset="-122"/>
                <a:cs typeface="IRANYekanX" pitchFamily="2" charset="-78"/>
              </a:rPr>
              <a:t>1</a:t>
            </a:r>
            <a:endParaRPr lang="en-US" sz="2800" dirty="0">
              <a:latin typeface="IRANYekanX" pitchFamily="2" charset="-78"/>
              <a:cs typeface="IRANYekanX" pitchFamily="2" charset="-78"/>
            </a:endParaRPr>
          </a:p>
        </p:txBody>
      </p:sp>
      <p:sp>
        <p:nvSpPr>
          <p:cNvPr id="6" name="Text 3"/>
          <p:cNvSpPr/>
          <p:nvPr/>
        </p:nvSpPr>
        <p:spPr>
          <a:xfrm>
            <a:off x="1530906" y="3078837"/>
            <a:ext cx="2927747"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SQL</a:t>
            </a:r>
            <a:endParaRPr lang="en-US" sz="2300" dirty="0">
              <a:latin typeface="IRANYekanX" pitchFamily="2" charset="-78"/>
              <a:cs typeface="IRANYekanX" pitchFamily="2" charset="-78"/>
            </a:endParaRPr>
          </a:p>
        </p:txBody>
      </p:sp>
      <p:sp>
        <p:nvSpPr>
          <p:cNvPr id="7" name="Text 4"/>
          <p:cNvSpPr/>
          <p:nvPr/>
        </p:nvSpPr>
        <p:spPr>
          <a:xfrm>
            <a:off x="1530906" y="3586996"/>
            <a:ext cx="2927747" cy="2540318"/>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پایگاه‌های داده SQL از یک ساختار داده رابطه‌ای استفاده می کنند که اطلاعات را در جدول ها با ستون ها و ردیف ها سازمان دهی می کند. هر ستون یک ویژگی را نمایش می دهد و هر ردیف یک رکورد را نمایش می دهد.</a:t>
            </a:r>
            <a:endParaRPr lang="en-US" sz="1750" dirty="0">
              <a:latin typeface="IRANYekanX" pitchFamily="2" charset="-78"/>
              <a:cs typeface="IRANYekanX" pitchFamily="2" charset="-78"/>
            </a:endParaRPr>
          </a:p>
        </p:txBody>
      </p:sp>
      <p:sp>
        <p:nvSpPr>
          <p:cNvPr id="8" name="Shape 5"/>
          <p:cNvSpPr/>
          <p:nvPr/>
        </p:nvSpPr>
        <p:spPr>
          <a:xfrm>
            <a:off x="4685467" y="3078837"/>
            <a:ext cx="510302" cy="510302"/>
          </a:xfrm>
          <a:prstGeom prst="roundRect">
            <a:avLst>
              <a:gd name="adj" fmla="val 18669"/>
            </a:avLst>
          </a:prstGeom>
          <a:solidFill>
            <a:srgbClr val="2F1D63"/>
          </a:solidFill>
          <a:ln w="7620">
            <a:solidFill>
              <a:srgbClr val="48367C"/>
            </a:solidFill>
            <a:prstDash val="solid"/>
          </a:ln>
        </p:spPr>
      </p:sp>
      <p:sp>
        <p:nvSpPr>
          <p:cNvPr id="9" name="Text 6"/>
          <p:cNvSpPr/>
          <p:nvPr/>
        </p:nvSpPr>
        <p:spPr>
          <a:xfrm>
            <a:off x="4842867" y="3155275"/>
            <a:ext cx="195382" cy="357307"/>
          </a:xfrm>
          <a:prstGeom prst="rect">
            <a:avLst/>
          </a:prstGeom>
          <a:noFill/>
          <a:ln/>
        </p:spPr>
        <p:txBody>
          <a:bodyPr wrap="none" lIns="0" tIns="0" rIns="0" bIns="0" rtlCol="0" anchor="t"/>
          <a:lstStyle/>
          <a:p>
            <a:pPr marL="0" indent="0" algn="ctr" rtl="1">
              <a:lnSpc>
                <a:spcPts val="2800"/>
              </a:lnSpc>
              <a:buNone/>
            </a:pPr>
            <a:r>
              <a:rPr lang="en-US" sz="2800" b="1" kern="0" spc="-56" dirty="0">
                <a:solidFill>
                  <a:srgbClr val="E0D6DE"/>
                </a:solidFill>
                <a:latin typeface="IRANYekanX" pitchFamily="2" charset="-78"/>
                <a:ea typeface="Petrona Bold" pitchFamily="34" charset="-122"/>
                <a:cs typeface="IRANYekanX" pitchFamily="2" charset="-78"/>
              </a:rPr>
              <a:t>2</a:t>
            </a:r>
            <a:endParaRPr lang="en-US" sz="2800" dirty="0">
              <a:latin typeface="IRANYekanX" pitchFamily="2" charset="-78"/>
              <a:cs typeface="IRANYekanX" pitchFamily="2" charset="-78"/>
            </a:endParaRPr>
          </a:p>
        </p:txBody>
      </p:sp>
      <p:sp>
        <p:nvSpPr>
          <p:cNvPr id="10" name="Text 7"/>
          <p:cNvSpPr/>
          <p:nvPr/>
        </p:nvSpPr>
        <p:spPr>
          <a:xfrm>
            <a:off x="5422583" y="3078837"/>
            <a:ext cx="2927747"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NoSQL</a:t>
            </a:r>
            <a:endParaRPr lang="en-US" sz="2300" dirty="0">
              <a:latin typeface="IRANYekanX" pitchFamily="2" charset="-78"/>
              <a:cs typeface="IRANYekanX" pitchFamily="2" charset="-78"/>
            </a:endParaRPr>
          </a:p>
        </p:txBody>
      </p:sp>
      <p:sp>
        <p:nvSpPr>
          <p:cNvPr id="11" name="Text 8"/>
          <p:cNvSpPr/>
          <p:nvPr/>
        </p:nvSpPr>
        <p:spPr>
          <a:xfrm>
            <a:off x="5422583" y="3586996"/>
            <a:ext cx="2927747" cy="2903220"/>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NoSQL از انواع مختلف ساختارهای داده استفاده می کند، از جمله مستندات (JSON)، مجموعه‌ها (key-value pairs)، و گراف ها. این ساختارها انعطاف پذیری بالایی را برای ذخیره اطلاعات ساختار نا منظم یا نیمه ساختاری ارائه می دهند.</a:t>
            </a:r>
            <a:endParaRPr lang="en-US" sz="1750" dirty="0">
              <a:latin typeface="IRANYekanX" pitchFamily="2" charset="-78"/>
              <a:cs typeface="IRANYekanX" pitchFamily="2" charset="-7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5635585" y="3742670"/>
            <a:ext cx="8201025" cy="744260"/>
          </a:xfrm>
          <a:prstGeom prst="rect">
            <a:avLst/>
          </a:prstGeom>
          <a:noFill/>
          <a:ln/>
        </p:spPr>
        <p:txBody>
          <a:bodyPr wrap="none" lIns="0" tIns="0" rIns="0" bIns="0" rtlCol="0" anchor="t"/>
          <a:lstStyle/>
          <a:p>
            <a:pPr marL="0" indent="0" algn="r" rtl="1">
              <a:lnSpc>
                <a:spcPts val="5850"/>
              </a:lnSpc>
              <a:buNone/>
            </a:pPr>
            <a:r>
              <a:rPr lang="en-US" sz="4650" b="1" kern="0" spc="-94" dirty="0">
                <a:solidFill>
                  <a:srgbClr val="FF8AAF"/>
                </a:solidFill>
                <a:latin typeface="IRANYekanX" pitchFamily="2" charset="-78"/>
                <a:ea typeface="Petrona Bold" pitchFamily="34" charset="-122"/>
                <a:cs typeface="IRANYekanX" pitchFamily="2" charset="-78"/>
              </a:rPr>
              <a:t>موارد استفاده SQL در مقابل NoSQL</a:t>
            </a:r>
            <a:endParaRPr lang="en-US" sz="4650" dirty="0">
              <a:latin typeface="IRANYekanX" pitchFamily="2" charset="-78"/>
              <a:cs typeface="IRANYekanX" pitchFamily="2" charset="-78"/>
            </a:endParaRPr>
          </a:p>
        </p:txBody>
      </p:sp>
      <p:pic>
        <p:nvPicPr>
          <p:cNvPr id="4" name="Image 1" descr="preencoded.png"/>
          <p:cNvPicPr>
            <a:picLocks noChangeAspect="1"/>
          </p:cNvPicPr>
          <p:nvPr/>
        </p:nvPicPr>
        <p:blipFill>
          <a:blip r:embed="rId4"/>
          <a:stretch>
            <a:fillRect/>
          </a:stretch>
        </p:blipFill>
        <p:spPr>
          <a:xfrm>
            <a:off x="793790" y="4879300"/>
            <a:ext cx="566976" cy="566976"/>
          </a:xfrm>
          <a:prstGeom prst="rect">
            <a:avLst/>
          </a:prstGeom>
        </p:spPr>
      </p:pic>
      <p:sp>
        <p:nvSpPr>
          <p:cNvPr id="5" name="Text 1"/>
          <p:cNvSpPr/>
          <p:nvPr/>
        </p:nvSpPr>
        <p:spPr>
          <a:xfrm>
            <a:off x="4060389" y="5487055"/>
            <a:ext cx="3084671"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پایگاه‌های داده رابطه‌ای SQL</a:t>
            </a:r>
            <a:endParaRPr lang="en-US" sz="2300" dirty="0">
              <a:latin typeface="IRANYekanX" pitchFamily="2" charset="-78"/>
              <a:cs typeface="IRANYekanX" pitchFamily="2" charset="-78"/>
            </a:endParaRPr>
          </a:p>
        </p:txBody>
      </p:sp>
      <p:sp>
        <p:nvSpPr>
          <p:cNvPr id="6" name="Text 2"/>
          <p:cNvSpPr/>
          <p:nvPr/>
        </p:nvSpPr>
        <p:spPr>
          <a:xfrm>
            <a:off x="793790" y="6181249"/>
            <a:ext cx="6351270" cy="1088708"/>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برای کاربردهایی مانند بانکداری، تجارت الکترونیک، و سیستم‌های CRM مناسب هستند که اطلاعات ساختاری و رابطه‌ای را ذخیره و مدیریت می کنند.</a:t>
            </a:r>
            <a:endParaRPr lang="en-US" sz="1750" dirty="0">
              <a:latin typeface="IRANYekanX" pitchFamily="2" charset="-78"/>
              <a:cs typeface="IRANYekanX" pitchFamily="2" charset="-78"/>
            </a:endParaRPr>
          </a:p>
        </p:txBody>
      </p:sp>
      <p:pic>
        <p:nvPicPr>
          <p:cNvPr id="7" name="Image 2" descr="preencoded.png"/>
          <p:cNvPicPr>
            <a:picLocks noChangeAspect="1"/>
          </p:cNvPicPr>
          <p:nvPr/>
        </p:nvPicPr>
        <p:blipFill>
          <a:blip r:embed="rId5"/>
          <a:stretch>
            <a:fillRect/>
          </a:stretch>
        </p:blipFill>
        <p:spPr>
          <a:xfrm>
            <a:off x="7485221" y="4879300"/>
            <a:ext cx="566976" cy="566976"/>
          </a:xfrm>
          <a:prstGeom prst="rect">
            <a:avLst/>
          </a:prstGeom>
        </p:spPr>
      </p:pic>
      <p:sp>
        <p:nvSpPr>
          <p:cNvPr id="8" name="Text 3"/>
          <p:cNvSpPr/>
          <p:nvPr/>
        </p:nvSpPr>
        <p:spPr>
          <a:xfrm>
            <a:off x="10859571" y="5487055"/>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پایگاه‌های داده NoSQL</a:t>
            </a:r>
            <a:endParaRPr lang="en-US" sz="2300" dirty="0">
              <a:latin typeface="IRANYekanX" pitchFamily="2" charset="-78"/>
              <a:cs typeface="IRANYekanX" pitchFamily="2" charset="-78"/>
            </a:endParaRPr>
          </a:p>
        </p:txBody>
      </p:sp>
      <p:sp>
        <p:nvSpPr>
          <p:cNvPr id="9" name="Text 4"/>
          <p:cNvSpPr/>
          <p:nvPr/>
        </p:nvSpPr>
        <p:spPr>
          <a:xfrm>
            <a:off x="7485221" y="6181249"/>
            <a:ext cx="6351389" cy="1088708"/>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برای کاربردهایی مانند رسانه‌های اجتماعی، فروشگاه‌های آنلاین، و سیستم‌های تجزیه و تحلیل مناسب هستند که اطلاعات بزرگ و ساختار نا منظم را ذخیره و پردازش می کنند.</a:t>
            </a:r>
            <a:endParaRPr lang="en-US" sz="1750" dirty="0">
              <a:latin typeface="IRANYekanX" pitchFamily="2" charset="-78"/>
              <a:cs typeface="IRANYekanX" pitchFamily="2"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85906" y="858559"/>
            <a:ext cx="9394031" cy="744260"/>
          </a:xfrm>
          <a:prstGeom prst="rect">
            <a:avLst/>
          </a:prstGeom>
          <a:noFill/>
          <a:ln/>
        </p:spPr>
        <p:txBody>
          <a:bodyPr wrap="none" lIns="0" tIns="0" rIns="0" bIns="0" rtlCol="0" anchor="t"/>
          <a:lstStyle/>
          <a:p>
            <a:pPr marL="0" indent="0" algn="r" rtl="1">
              <a:lnSpc>
                <a:spcPts val="5850"/>
              </a:lnSpc>
              <a:buNone/>
            </a:pPr>
            <a:r>
              <a:rPr lang="en-US" sz="4650" b="1" kern="0" spc="-94" dirty="0">
                <a:solidFill>
                  <a:srgbClr val="FF8AAF"/>
                </a:solidFill>
                <a:latin typeface="IRANYekanX" pitchFamily="2" charset="-78"/>
                <a:ea typeface="Petrona Bold" pitchFamily="34" charset="-122"/>
                <a:cs typeface="IRANYekanX" pitchFamily="2" charset="-78"/>
              </a:rPr>
              <a:t>انتخاب بین SQL و NoSQL بر اساس نیازها</a:t>
            </a:r>
            <a:endParaRPr lang="en-US" sz="4650" dirty="0">
              <a:latin typeface="IRANYekanX" pitchFamily="2" charset="-78"/>
              <a:cs typeface="IRANYekanX" pitchFamily="2" charset="-78"/>
            </a:endParaRPr>
          </a:p>
        </p:txBody>
      </p:sp>
      <p:pic>
        <p:nvPicPr>
          <p:cNvPr id="3" name="Image 0" descr="preencoded.png"/>
          <p:cNvPicPr>
            <a:picLocks noChangeAspect="1"/>
          </p:cNvPicPr>
          <p:nvPr/>
        </p:nvPicPr>
        <p:blipFill>
          <a:blip r:embed="rId3"/>
          <a:stretch>
            <a:fillRect/>
          </a:stretch>
        </p:blipFill>
        <p:spPr>
          <a:xfrm>
            <a:off x="3516392" y="2094905"/>
            <a:ext cx="1075968" cy="825698"/>
          </a:xfrm>
          <a:prstGeom prst="rect">
            <a:avLst/>
          </a:prstGeom>
        </p:spPr>
      </p:pic>
      <p:sp>
        <p:nvSpPr>
          <p:cNvPr id="4" name="Text 1"/>
          <p:cNvSpPr/>
          <p:nvPr/>
        </p:nvSpPr>
        <p:spPr>
          <a:xfrm>
            <a:off x="3996452" y="2370773"/>
            <a:ext cx="115729" cy="453509"/>
          </a:xfrm>
          <a:prstGeom prst="rect">
            <a:avLst/>
          </a:prstGeom>
          <a:noFill/>
          <a:ln/>
        </p:spPr>
        <p:txBody>
          <a:bodyPr wrap="none" lIns="0" tIns="0" rIns="0" bIns="0" rtlCol="0" anchor="t"/>
          <a:lstStyle/>
          <a:p>
            <a:pPr marL="0" indent="0" algn="ctr" rtl="1">
              <a:lnSpc>
                <a:spcPts val="3550"/>
              </a:lnSpc>
              <a:buNone/>
            </a:pPr>
            <a:r>
              <a:rPr lang="en-US" sz="2200" b="1" kern="0" spc="-45" dirty="0">
                <a:solidFill>
                  <a:srgbClr val="E0D6DE"/>
                </a:solidFill>
                <a:latin typeface="IRANYekanX" pitchFamily="2" charset="-78"/>
                <a:ea typeface="Petrona Bold" pitchFamily="34" charset="-122"/>
                <a:cs typeface="IRANYekanX" pitchFamily="2" charset="-78"/>
              </a:rPr>
              <a:t>1</a:t>
            </a:r>
            <a:endParaRPr lang="en-US" sz="2200" dirty="0">
              <a:latin typeface="IRANYekanX" pitchFamily="2" charset="-78"/>
              <a:cs typeface="IRANYekanX" pitchFamily="2" charset="-78"/>
            </a:endParaRPr>
          </a:p>
        </p:txBody>
      </p:sp>
      <p:sp>
        <p:nvSpPr>
          <p:cNvPr id="5" name="Text 2"/>
          <p:cNvSpPr/>
          <p:nvPr/>
        </p:nvSpPr>
        <p:spPr>
          <a:xfrm>
            <a:off x="4819174" y="2321719"/>
            <a:ext cx="3977164"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نیازهای ساختاری و رابطه‌ای اطلاعات</a:t>
            </a:r>
            <a:endParaRPr lang="en-US" sz="2300" dirty="0">
              <a:latin typeface="IRANYekanX" pitchFamily="2" charset="-78"/>
              <a:cs typeface="IRANYekanX" pitchFamily="2" charset="-78"/>
            </a:endParaRPr>
          </a:p>
        </p:txBody>
      </p:sp>
      <p:sp>
        <p:nvSpPr>
          <p:cNvPr id="6" name="Shape 3"/>
          <p:cNvSpPr/>
          <p:nvPr/>
        </p:nvSpPr>
        <p:spPr>
          <a:xfrm>
            <a:off x="4649033" y="2933700"/>
            <a:ext cx="9130903" cy="15240"/>
          </a:xfrm>
          <a:prstGeom prst="roundRect">
            <a:avLst>
              <a:gd name="adj" fmla="val 625116"/>
            </a:avLst>
          </a:prstGeom>
          <a:solidFill>
            <a:srgbClr val="48367C"/>
          </a:solidFill>
          <a:ln/>
        </p:spPr>
      </p:sp>
      <p:pic>
        <p:nvPicPr>
          <p:cNvPr id="7" name="Image 1" descr="preencoded.png"/>
          <p:cNvPicPr>
            <a:picLocks noChangeAspect="1"/>
          </p:cNvPicPr>
          <p:nvPr/>
        </p:nvPicPr>
        <p:blipFill>
          <a:blip r:embed="rId4"/>
          <a:stretch>
            <a:fillRect/>
          </a:stretch>
        </p:blipFill>
        <p:spPr>
          <a:xfrm>
            <a:off x="2978348" y="2977277"/>
            <a:ext cx="2152055" cy="825698"/>
          </a:xfrm>
          <a:prstGeom prst="rect">
            <a:avLst/>
          </a:prstGeom>
        </p:spPr>
      </p:pic>
      <p:sp>
        <p:nvSpPr>
          <p:cNvPr id="8" name="Text 4"/>
          <p:cNvSpPr/>
          <p:nvPr/>
        </p:nvSpPr>
        <p:spPr>
          <a:xfrm>
            <a:off x="3976807" y="3163372"/>
            <a:ext cx="155019" cy="453509"/>
          </a:xfrm>
          <a:prstGeom prst="rect">
            <a:avLst/>
          </a:prstGeom>
          <a:noFill/>
          <a:ln/>
        </p:spPr>
        <p:txBody>
          <a:bodyPr wrap="none" lIns="0" tIns="0" rIns="0" bIns="0" rtlCol="0" anchor="t"/>
          <a:lstStyle/>
          <a:p>
            <a:pPr marL="0" indent="0" algn="ctr" rtl="1">
              <a:lnSpc>
                <a:spcPts val="3550"/>
              </a:lnSpc>
              <a:buNone/>
            </a:pPr>
            <a:r>
              <a:rPr lang="en-US" sz="2200" b="1" kern="0" spc="-45" dirty="0">
                <a:solidFill>
                  <a:srgbClr val="E0D6DE"/>
                </a:solidFill>
                <a:latin typeface="IRANYekanX" pitchFamily="2" charset="-78"/>
                <a:ea typeface="Petrona Bold" pitchFamily="34" charset="-122"/>
                <a:cs typeface="IRANYekanX" pitchFamily="2" charset="-78"/>
              </a:rPr>
              <a:t>2</a:t>
            </a:r>
            <a:endParaRPr lang="en-US" sz="2200" dirty="0">
              <a:latin typeface="IRANYekanX" pitchFamily="2" charset="-78"/>
              <a:cs typeface="IRANYekanX" pitchFamily="2" charset="-78"/>
            </a:endParaRPr>
          </a:p>
        </p:txBody>
      </p:sp>
      <p:sp>
        <p:nvSpPr>
          <p:cNvPr id="9" name="Text 5"/>
          <p:cNvSpPr/>
          <p:nvPr/>
        </p:nvSpPr>
        <p:spPr>
          <a:xfrm>
            <a:off x="5357217" y="3204091"/>
            <a:ext cx="4342805"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مقیاس پذیری افقی و انعطاف پذیری بالا</a:t>
            </a:r>
            <a:endParaRPr lang="en-US" sz="2300" dirty="0">
              <a:latin typeface="IRANYekanX" pitchFamily="2" charset="-78"/>
              <a:cs typeface="IRANYekanX" pitchFamily="2" charset="-78"/>
            </a:endParaRPr>
          </a:p>
        </p:txBody>
      </p:sp>
      <p:sp>
        <p:nvSpPr>
          <p:cNvPr id="10" name="Shape 6"/>
          <p:cNvSpPr/>
          <p:nvPr/>
        </p:nvSpPr>
        <p:spPr>
          <a:xfrm>
            <a:off x="5187077" y="3816072"/>
            <a:ext cx="8592860" cy="15240"/>
          </a:xfrm>
          <a:prstGeom prst="roundRect">
            <a:avLst>
              <a:gd name="adj" fmla="val 625116"/>
            </a:avLst>
          </a:prstGeom>
          <a:solidFill>
            <a:srgbClr val="48367C"/>
          </a:solidFill>
          <a:ln/>
        </p:spPr>
      </p:sp>
      <p:pic>
        <p:nvPicPr>
          <p:cNvPr id="11" name="Image 2" descr="preencoded.png"/>
          <p:cNvPicPr>
            <a:picLocks noChangeAspect="1"/>
          </p:cNvPicPr>
          <p:nvPr/>
        </p:nvPicPr>
        <p:blipFill>
          <a:blip r:embed="rId5"/>
          <a:stretch>
            <a:fillRect/>
          </a:stretch>
        </p:blipFill>
        <p:spPr>
          <a:xfrm>
            <a:off x="2440424" y="3859649"/>
            <a:ext cx="3228022" cy="825698"/>
          </a:xfrm>
          <a:prstGeom prst="rect">
            <a:avLst/>
          </a:prstGeom>
        </p:spPr>
      </p:pic>
      <p:sp>
        <p:nvSpPr>
          <p:cNvPr id="12" name="Text 7"/>
          <p:cNvSpPr/>
          <p:nvPr/>
        </p:nvSpPr>
        <p:spPr>
          <a:xfrm>
            <a:off x="3977045" y="4045744"/>
            <a:ext cx="154781" cy="453509"/>
          </a:xfrm>
          <a:prstGeom prst="rect">
            <a:avLst/>
          </a:prstGeom>
          <a:noFill/>
          <a:ln/>
        </p:spPr>
        <p:txBody>
          <a:bodyPr wrap="none" lIns="0" tIns="0" rIns="0" bIns="0" rtlCol="0" anchor="t"/>
          <a:lstStyle/>
          <a:p>
            <a:pPr marL="0" indent="0" algn="ctr" rtl="1">
              <a:lnSpc>
                <a:spcPts val="3550"/>
              </a:lnSpc>
              <a:buNone/>
            </a:pPr>
            <a:r>
              <a:rPr lang="en-US" sz="2200" b="1" kern="0" spc="-45" dirty="0">
                <a:solidFill>
                  <a:srgbClr val="E0D6DE"/>
                </a:solidFill>
                <a:latin typeface="IRANYekanX" pitchFamily="2" charset="-78"/>
                <a:ea typeface="Petrona Bold" pitchFamily="34" charset="-122"/>
                <a:cs typeface="IRANYekanX" pitchFamily="2" charset="-78"/>
              </a:rPr>
              <a:t>3</a:t>
            </a:r>
            <a:endParaRPr lang="en-US" sz="2200" dirty="0">
              <a:latin typeface="IRANYekanX" pitchFamily="2" charset="-78"/>
              <a:cs typeface="IRANYekanX" pitchFamily="2" charset="-78"/>
            </a:endParaRPr>
          </a:p>
        </p:txBody>
      </p:sp>
      <p:sp>
        <p:nvSpPr>
          <p:cNvPr id="13" name="Text 8"/>
          <p:cNvSpPr/>
          <p:nvPr/>
        </p:nvSpPr>
        <p:spPr>
          <a:xfrm>
            <a:off x="5895261" y="4086463"/>
            <a:ext cx="2199680"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ساختار داده رابطه‌ای</a:t>
            </a:r>
            <a:endParaRPr lang="en-US" sz="2300" dirty="0">
              <a:latin typeface="IRANYekanX" pitchFamily="2" charset="-78"/>
              <a:cs typeface="IRANYekanX" pitchFamily="2" charset="-78"/>
            </a:endParaRPr>
          </a:p>
        </p:txBody>
      </p:sp>
      <p:sp>
        <p:nvSpPr>
          <p:cNvPr id="14" name="Shape 9"/>
          <p:cNvSpPr/>
          <p:nvPr/>
        </p:nvSpPr>
        <p:spPr>
          <a:xfrm>
            <a:off x="5725120" y="4698444"/>
            <a:ext cx="8054816" cy="15240"/>
          </a:xfrm>
          <a:prstGeom prst="roundRect">
            <a:avLst>
              <a:gd name="adj" fmla="val 625116"/>
            </a:avLst>
          </a:prstGeom>
          <a:solidFill>
            <a:srgbClr val="48367C"/>
          </a:solidFill>
          <a:ln/>
        </p:spPr>
      </p:sp>
      <p:pic>
        <p:nvPicPr>
          <p:cNvPr id="15" name="Image 3" descr="preencoded.png"/>
          <p:cNvPicPr>
            <a:picLocks noChangeAspect="1"/>
          </p:cNvPicPr>
          <p:nvPr/>
        </p:nvPicPr>
        <p:blipFill>
          <a:blip r:embed="rId6"/>
          <a:stretch>
            <a:fillRect/>
          </a:stretch>
        </p:blipFill>
        <p:spPr>
          <a:xfrm>
            <a:off x="1902381" y="4742021"/>
            <a:ext cx="4304109" cy="825698"/>
          </a:xfrm>
          <a:prstGeom prst="rect">
            <a:avLst/>
          </a:prstGeom>
        </p:spPr>
      </p:pic>
      <p:sp>
        <p:nvSpPr>
          <p:cNvPr id="16" name="Text 10"/>
          <p:cNvSpPr/>
          <p:nvPr/>
        </p:nvSpPr>
        <p:spPr>
          <a:xfrm>
            <a:off x="3980855" y="4928116"/>
            <a:ext cx="147161" cy="453509"/>
          </a:xfrm>
          <a:prstGeom prst="rect">
            <a:avLst/>
          </a:prstGeom>
          <a:noFill/>
          <a:ln/>
        </p:spPr>
        <p:txBody>
          <a:bodyPr wrap="none" lIns="0" tIns="0" rIns="0" bIns="0" rtlCol="0" anchor="t"/>
          <a:lstStyle/>
          <a:p>
            <a:pPr marL="0" indent="0" algn="ctr" rtl="1">
              <a:lnSpc>
                <a:spcPts val="3550"/>
              </a:lnSpc>
              <a:buNone/>
            </a:pPr>
            <a:r>
              <a:rPr lang="en-US" sz="2200" b="1" kern="0" spc="-45" dirty="0">
                <a:solidFill>
                  <a:srgbClr val="E0D6DE"/>
                </a:solidFill>
                <a:latin typeface="IRANYekanX" pitchFamily="2" charset="-78"/>
                <a:ea typeface="Petrona Bold" pitchFamily="34" charset="-122"/>
                <a:cs typeface="IRANYekanX" pitchFamily="2" charset="-78"/>
              </a:rPr>
              <a:t>4</a:t>
            </a:r>
            <a:endParaRPr lang="en-US" sz="2200" dirty="0">
              <a:latin typeface="IRANYekanX" pitchFamily="2" charset="-78"/>
              <a:cs typeface="IRANYekanX" pitchFamily="2" charset="-78"/>
            </a:endParaRPr>
          </a:p>
        </p:txBody>
      </p:sp>
      <p:sp>
        <p:nvSpPr>
          <p:cNvPr id="17" name="Text 11"/>
          <p:cNvSpPr/>
          <p:nvPr/>
        </p:nvSpPr>
        <p:spPr>
          <a:xfrm>
            <a:off x="6433304" y="4968835"/>
            <a:ext cx="2619494"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ساختار داده غیر رابطه‌ای</a:t>
            </a:r>
            <a:endParaRPr lang="en-US" sz="2300" dirty="0">
              <a:latin typeface="IRANYekanX" pitchFamily="2" charset="-78"/>
              <a:cs typeface="IRANYekanX" pitchFamily="2" charset="-78"/>
            </a:endParaRPr>
          </a:p>
        </p:txBody>
      </p:sp>
      <p:sp>
        <p:nvSpPr>
          <p:cNvPr id="18" name="Shape 12"/>
          <p:cNvSpPr/>
          <p:nvPr/>
        </p:nvSpPr>
        <p:spPr>
          <a:xfrm>
            <a:off x="6263164" y="5580817"/>
            <a:ext cx="7516773" cy="15240"/>
          </a:xfrm>
          <a:prstGeom prst="roundRect">
            <a:avLst>
              <a:gd name="adj" fmla="val 625116"/>
            </a:avLst>
          </a:prstGeom>
          <a:solidFill>
            <a:srgbClr val="48367C"/>
          </a:solidFill>
          <a:ln/>
        </p:spPr>
      </p:sp>
      <p:pic>
        <p:nvPicPr>
          <p:cNvPr id="19" name="Image 4" descr="preencoded.png"/>
          <p:cNvPicPr>
            <a:picLocks noChangeAspect="1"/>
          </p:cNvPicPr>
          <p:nvPr/>
        </p:nvPicPr>
        <p:blipFill>
          <a:blip r:embed="rId7"/>
          <a:stretch>
            <a:fillRect/>
          </a:stretch>
        </p:blipFill>
        <p:spPr>
          <a:xfrm>
            <a:off x="1364337" y="5624393"/>
            <a:ext cx="5380077" cy="825698"/>
          </a:xfrm>
          <a:prstGeom prst="rect">
            <a:avLst/>
          </a:prstGeom>
        </p:spPr>
      </p:pic>
      <p:sp>
        <p:nvSpPr>
          <p:cNvPr id="20" name="Text 13"/>
          <p:cNvSpPr/>
          <p:nvPr/>
        </p:nvSpPr>
        <p:spPr>
          <a:xfrm>
            <a:off x="3976568" y="5810488"/>
            <a:ext cx="155377" cy="453509"/>
          </a:xfrm>
          <a:prstGeom prst="rect">
            <a:avLst/>
          </a:prstGeom>
          <a:noFill/>
          <a:ln/>
        </p:spPr>
        <p:txBody>
          <a:bodyPr wrap="none" lIns="0" tIns="0" rIns="0" bIns="0" rtlCol="0" anchor="t"/>
          <a:lstStyle/>
          <a:p>
            <a:pPr marL="0" indent="0" algn="ctr" rtl="1">
              <a:lnSpc>
                <a:spcPts val="3550"/>
              </a:lnSpc>
              <a:buNone/>
            </a:pPr>
            <a:r>
              <a:rPr lang="en-US" sz="2200" b="1" kern="0" spc="-45" dirty="0">
                <a:solidFill>
                  <a:srgbClr val="E0D6DE"/>
                </a:solidFill>
                <a:latin typeface="IRANYekanX" pitchFamily="2" charset="-78"/>
                <a:ea typeface="Petrona Bold" pitchFamily="34" charset="-122"/>
                <a:cs typeface="IRANYekanX" pitchFamily="2" charset="-78"/>
              </a:rPr>
              <a:t>5</a:t>
            </a:r>
            <a:endParaRPr lang="en-US" sz="2200" dirty="0">
              <a:latin typeface="IRANYekanX" pitchFamily="2" charset="-78"/>
              <a:cs typeface="IRANYekanX" pitchFamily="2" charset="-78"/>
            </a:endParaRPr>
          </a:p>
        </p:txBody>
      </p:sp>
      <p:sp>
        <p:nvSpPr>
          <p:cNvPr id="21" name="Text 14"/>
          <p:cNvSpPr/>
          <p:nvPr/>
        </p:nvSpPr>
        <p:spPr>
          <a:xfrm>
            <a:off x="6971228" y="5851208"/>
            <a:ext cx="539234"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SQL</a:t>
            </a:r>
            <a:endParaRPr lang="en-US" sz="2300" dirty="0">
              <a:latin typeface="IRANYekanX" pitchFamily="2" charset="-78"/>
              <a:cs typeface="IRANYekanX" pitchFamily="2" charset="-78"/>
            </a:endParaRPr>
          </a:p>
        </p:txBody>
      </p:sp>
      <p:sp>
        <p:nvSpPr>
          <p:cNvPr id="22" name="Shape 15"/>
          <p:cNvSpPr/>
          <p:nvPr/>
        </p:nvSpPr>
        <p:spPr>
          <a:xfrm>
            <a:off x="6801088" y="6463189"/>
            <a:ext cx="6978848" cy="15240"/>
          </a:xfrm>
          <a:prstGeom prst="roundRect">
            <a:avLst>
              <a:gd name="adj" fmla="val 625116"/>
            </a:avLst>
          </a:prstGeom>
          <a:solidFill>
            <a:srgbClr val="48367C"/>
          </a:solidFill>
          <a:ln/>
        </p:spPr>
      </p:sp>
      <p:pic>
        <p:nvPicPr>
          <p:cNvPr id="23" name="Image 5" descr="preencoded.png"/>
          <p:cNvPicPr>
            <a:picLocks noChangeAspect="1"/>
          </p:cNvPicPr>
          <p:nvPr/>
        </p:nvPicPr>
        <p:blipFill>
          <a:blip r:embed="rId8"/>
          <a:stretch>
            <a:fillRect/>
          </a:stretch>
        </p:blipFill>
        <p:spPr>
          <a:xfrm>
            <a:off x="826294" y="6506766"/>
            <a:ext cx="6456164" cy="825698"/>
          </a:xfrm>
          <a:prstGeom prst="rect">
            <a:avLst/>
          </a:prstGeom>
        </p:spPr>
      </p:pic>
      <p:sp>
        <p:nvSpPr>
          <p:cNvPr id="24" name="Text 16"/>
          <p:cNvSpPr/>
          <p:nvPr/>
        </p:nvSpPr>
        <p:spPr>
          <a:xfrm>
            <a:off x="3971211" y="6692860"/>
            <a:ext cx="166092" cy="453509"/>
          </a:xfrm>
          <a:prstGeom prst="rect">
            <a:avLst/>
          </a:prstGeom>
          <a:noFill/>
          <a:ln/>
        </p:spPr>
        <p:txBody>
          <a:bodyPr wrap="none" lIns="0" tIns="0" rIns="0" bIns="0" rtlCol="0" anchor="t"/>
          <a:lstStyle/>
          <a:p>
            <a:pPr marL="0" indent="0" algn="ctr" rtl="1">
              <a:lnSpc>
                <a:spcPts val="3550"/>
              </a:lnSpc>
              <a:buNone/>
            </a:pPr>
            <a:r>
              <a:rPr lang="en-US" sz="2200" b="1" kern="0" spc="-45" dirty="0">
                <a:solidFill>
                  <a:srgbClr val="E0D6DE"/>
                </a:solidFill>
                <a:latin typeface="IRANYekanX" pitchFamily="2" charset="-78"/>
                <a:ea typeface="Petrona Bold" pitchFamily="34" charset="-122"/>
                <a:cs typeface="IRANYekanX" pitchFamily="2" charset="-78"/>
              </a:rPr>
              <a:t>6</a:t>
            </a:r>
            <a:endParaRPr lang="en-US" sz="2200" dirty="0">
              <a:latin typeface="IRANYekanX" pitchFamily="2" charset="-78"/>
              <a:cs typeface="IRANYekanX" pitchFamily="2" charset="-78"/>
            </a:endParaRPr>
          </a:p>
        </p:txBody>
      </p:sp>
      <p:sp>
        <p:nvSpPr>
          <p:cNvPr id="25" name="Text 17"/>
          <p:cNvSpPr/>
          <p:nvPr/>
        </p:nvSpPr>
        <p:spPr>
          <a:xfrm>
            <a:off x="7509272" y="6733580"/>
            <a:ext cx="917377"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NoSQL</a:t>
            </a:r>
            <a:endParaRPr lang="en-US" sz="2300" dirty="0">
              <a:latin typeface="IRANYekanX" pitchFamily="2" charset="-78"/>
              <a:cs typeface="IRANYekanX"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85888"/>
            <a:ext cx="7556421" cy="1488519"/>
          </a:xfrm>
          <a:prstGeom prst="rect">
            <a:avLst/>
          </a:prstGeom>
          <a:noFill/>
          <a:ln/>
        </p:spPr>
        <p:txBody>
          <a:bodyPr wrap="square" lIns="0" tIns="0" rIns="0" bIns="0" rtlCol="0" anchor="t"/>
          <a:lstStyle/>
          <a:p>
            <a:pPr marL="0" indent="0" algn="r" rtl="1">
              <a:lnSpc>
                <a:spcPts val="5850"/>
              </a:lnSpc>
              <a:buNone/>
            </a:pPr>
            <a:r>
              <a:rPr lang="en-US" sz="4650" b="1" kern="0" spc="-94" dirty="0">
                <a:solidFill>
                  <a:srgbClr val="FF8AAF"/>
                </a:solidFill>
                <a:latin typeface="IRANYekanX" pitchFamily="2" charset="-78"/>
                <a:ea typeface="Petrona Bold" pitchFamily="34" charset="-122"/>
                <a:cs typeface="IRANYekanX" pitchFamily="2" charset="-78"/>
              </a:rPr>
              <a:t>پیاده سازی پایگاه داده SQL در مقابل NoSQL</a:t>
            </a:r>
            <a:endParaRPr lang="en-US" sz="4650" dirty="0">
              <a:latin typeface="IRANYekanX" pitchFamily="2" charset="-78"/>
              <a:cs typeface="IRANYekanX" pitchFamily="2" charset="-78"/>
            </a:endParaRPr>
          </a:p>
        </p:txBody>
      </p:sp>
      <p:pic>
        <p:nvPicPr>
          <p:cNvPr id="4" name="Image 1" descr="preencoded.png"/>
          <p:cNvPicPr>
            <a:picLocks noChangeAspect="1"/>
          </p:cNvPicPr>
          <p:nvPr/>
        </p:nvPicPr>
        <p:blipFill>
          <a:blip r:embed="rId4"/>
          <a:stretch>
            <a:fillRect/>
          </a:stretch>
        </p:blipFill>
        <p:spPr>
          <a:xfrm>
            <a:off x="6280190" y="3214568"/>
            <a:ext cx="1134070" cy="1814513"/>
          </a:xfrm>
          <a:prstGeom prst="rect">
            <a:avLst/>
          </a:prstGeom>
        </p:spPr>
      </p:pic>
      <p:sp>
        <p:nvSpPr>
          <p:cNvPr id="5" name="Text 1"/>
          <p:cNvSpPr/>
          <p:nvPr/>
        </p:nvSpPr>
        <p:spPr>
          <a:xfrm>
            <a:off x="10795516" y="3268921"/>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SQL</a:t>
            </a:r>
            <a:endParaRPr lang="en-US" sz="2300" dirty="0">
              <a:latin typeface="IRANYekanX" pitchFamily="2" charset="-78"/>
              <a:cs typeface="IRANYekanX" pitchFamily="2" charset="-78"/>
            </a:endParaRPr>
          </a:p>
        </p:txBody>
      </p:sp>
      <p:sp>
        <p:nvSpPr>
          <p:cNvPr id="6" name="Text 2"/>
          <p:cNvSpPr/>
          <p:nvPr/>
        </p:nvSpPr>
        <p:spPr>
          <a:xfrm>
            <a:off x="7754422" y="3949541"/>
            <a:ext cx="6082189" cy="725805"/>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پایگاه‌های داده SQL معمولاً بر روی سرورهای رابطه‌ای مانند MySQL، PostgreSQL، و Oracle پیاده سازی می شوند.</a:t>
            </a:r>
            <a:endParaRPr lang="en-US" sz="1750" dirty="0">
              <a:latin typeface="IRANYekanX" pitchFamily="2" charset="-78"/>
              <a:cs typeface="IRANYekanX" pitchFamily="2" charset="-78"/>
            </a:endParaRPr>
          </a:p>
        </p:txBody>
      </p:sp>
      <p:pic>
        <p:nvPicPr>
          <p:cNvPr id="7" name="Image 2" descr="preencoded.png"/>
          <p:cNvPicPr>
            <a:picLocks noChangeAspect="1"/>
          </p:cNvPicPr>
          <p:nvPr/>
        </p:nvPicPr>
        <p:blipFill>
          <a:blip r:embed="rId5"/>
          <a:stretch>
            <a:fillRect/>
          </a:stretch>
        </p:blipFill>
        <p:spPr>
          <a:xfrm>
            <a:off x="6280190" y="5029081"/>
            <a:ext cx="1134070" cy="1814513"/>
          </a:xfrm>
          <a:prstGeom prst="rect">
            <a:avLst/>
          </a:prstGeom>
        </p:spPr>
      </p:pic>
      <p:sp>
        <p:nvSpPr>
          <p:cNvPr id="8" name="Text 3"/>
          <p:cNvSpPr/>
          <p:nvPr/>
        </p:nvSpPr>
        <p:spPr>
          <a:xfrm>
            <a:off x="10859572" y="5240543"/>
            <a:ext cx="2977039" cy="372070"/>
          </a:xfrm>
          <a:prstGeom prst="rect">
            <a:avLst/>
          </a:prstGeom>
          <a:noFill/>
          <a:ln/>
        </p:spPr>
        <p:txBody>
          <a:bodyPr wrap="none" lIns="0" tIns="0" rIns="0" bIns="0" rtlCol="0" anchor="t"/>
          <a:lstStyle/>
          <a:p>
            <a:pPr marL="0" indent="0" algn="r" rtl="1">
              <a:lnSpc>
                <a:spcPts val="2900"/>
              </a:lnSpc>
              <a:buNone/>
            </a:pPr>
            <a:r>
              <a:rPr lang="en-US" sz="2300" b="1" kern="0" spc="-47" dirty="0">
                <a:solidFill>
                  <a:srgbClr val="E0D6DE"/>
                </a:solidFill>
                <a:latin typeface="IRANYekanX" pitchFamily="2" charset="-78"/>
                <a:ea typeface="Petrona Bold" pitchFamily="34" charset="-122"/>
                <a:cs typeface="IRANYekanX" pitchFamily="2" charset="-78"/>
              </a:rPr>
              <a:t>NoSQL</a:t>
            </a:r>
            <a:endParaRPr lang="en-US" sz="2300" dirty="0">
              <a:latin typeface="IRANYekanX" pitchFamily="2" charset="-78"/>
              <a:cs typeface="IRANYekanX" pitchFamily="2" charset="-78"/>
            </a:endParaRPr>
          </a:p>
        </p:txBody>
      </p:sp>
      <p:sp>
        <p:nvSpPr>
          <p:cNvPr id="9" name="Text 4"/>
          <p:cNvSpPr/>
          <p:nvPr/>
        </p:nvSpPr>
        <p:spPr>
          <a:xfrm>
            <a:off x="7754422" y="5764054"/>
            <a:ext cx="6082189" cy="725805"/>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E0D6DE"/>
                </a:solidFill>
                <a:latin typeface="IRANYekanX" pitchFamily="2" charset="-78"/>
                <a:ea typeface="Inter" pitchFamily="34" charset="-122"/>
                <a:cs typeface="IRANYekanX" pitchFamily="2" charset="-78"/>
              </a:rPr>
              <a:t>پایگاه‌های داده NoSQL بر روی پلتفرم های مختلف مانند MongoDB، Cassandra، و Redis پیاده سازی می شوند.</a:t>
            </a:r>
            <a:endParaRPr lang="en-US" sz="1750" dirty="0">
              <a:latin typeface="IRANYekanX" pitchFamily="2" charset="-78"/>
              <a:cs typeface="IRANYekanX" pitchFamily="2" charset="-7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732</Words>
  <Application>Microsoft Office PowerPoint</Application>
  <PresentationFormat>Custom</PresentationFormat>
  <Paragraphs>72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IRANYekanX</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hossein falah</cp:lastModifiedBy>
  <cp:revision>11</cp:revision>
  <dcterms:created xsi:type="dcterms:W3CDTF">2024-12-17T11:20:33Z</dcterms:created>
  <dcterms:modified xsi:type="dcterms:W3CDTF">2024-12-17T11:28:50Z</dcterms:modified>
</cp:coreProperties>
</file>